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62" y="4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8/31/2016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8/31/2016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8/31/2016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alala.org/malalas-story" TargetMode="External"/><Relationship Id="rId2" Type="http://schemas.openxmlformats.org/officeDocument/2006/relationships/hyperlink" Target="https://www.youtube.com/watch?v=jtROMdwltJE" TargetMode="External"/><Relationship Id="rId1" Type="http://schemas.openxmlformats.org/officeDocument/2006/relationships/slideLayout" Target="../slideLayouts/slideLayout2.xml"/><Relationship Id="rId4" Type="http://schemas.openxmlformats.org/officeDocument/2006/relationships/hyperlink" Target="http://www.bbc.com/news/magazine-1989954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Malala and Clinton speeches</a:t>
            </a:r>
          </a:p>
        </p:txBody>
      </p:sp>
      <p:sp>
        <p:nvSpPr>
          <p:cNvPr id="3" name="Subtitle 2"/>
          <p:cNvSpPr>
            <a:spLocks noGrp="1"/>
          </p:cNvSpPr>
          <p:nvPr>
            <p:ph type="subTitle" idx="1"/>
          </p:nvPr>
        </p:nvSpPr>
        <p:spPr/>
        <p:txBody>
          <a:bodyPr/>
          <a:lstStyle/>
          <a:p>
            <a:r>
              <a:rPr lang="en-US" dirty="0"/>
              <a:t>Commonalities of conditions that are necessary to a lasting peace and security in the world </a:t>
            </a:r>
          </a:p>
        </p:txBody>
      </p:sp>
    </p:spTree>
    <p:extLst>
      <p:ext uri="{BB962C8B-B14F-4D97-AF65-F5344CB8AC3E}">
        <p14:creationId xmlns:p14="http://schemas.microsoft.com/office/powerpoint/2010/main" val="8480123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fill in the blanks</a:t>
            </a:r>
          </a:p>
        </p:txBody>
      </p:sp>
      <p:sp>
        <p:nvSpPr>
          <p:cNvPr id="3" name="Content Placeholder 2"/>
          <p:cNvSpPr>
            <a:spLocks noGrp="1"/>
          </p:cNvSpPr>
          <p:nvPr>
            <p:ph idx="1"/>
          </p:nvPr>
        </p:nvSpPr>
        <p:spPr/>
        <p:txBody>
          <a:bodyPr>
            <a:normAutofit/>
          </a:bodyPr>
          <a:lstStyle/>
          <a:p>
            <a:r>
              <a:rPr lang="en-US" sz="3600" dirty="0"/>
              <a:t>Using at least two common conditions, fill in the blanks of your thesis from your prompt breakdown </a:t>
            </a:r>
          </a:p>
          <a:p>
            <a:r>
              <a:rPr lang="en-US" sz="3600" dirty="0"/>
              <a:t>Rewrite the thesis if you don’t like your original one</a:t>
            </a:r>
          </a:p>
        </p:txBody>
      </p:sp>
    </p:spTree>
    <p:extLst>
      <p:ext uri="{BB962C8B-B14F-4D97-AF65-F5344CB8AC3E}">
        <p14:creationId xmlns:p14="http://schemas.microsoft.com/office/powerpoint/2010/main" val="22383596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create an outline? </a:t>
            </a:r>
          </a:p>
        </p:txBody>
      </p:sp>
      <p:sp>
        <p:nvSpPr>
          <p:cNvPr id="3" name="Content Placeholder 2"/>
          <p:cNvSpPr>
            <a:spLocks noGrp="1"/>
          </p:cNvSpPr>
          <p:nvPr>
            <p:ph idx="1"/>
          </p:nvPr>
        </p:nvSpPr>
        <p:spPr/>
        <p:txBody>
          <a:bodyPr>
            <a:normAutofit/>
          </a:bodyPr>
          <a:lstStyle/>
          <a:p>
            <a:r>
              <a:rPr lang="en-US" sz="3600" dirty="0"/>
              <a:t>Written outline (next slide)</a:t>
            </a:r>
          </a:p>
          <a:p>
            <a:r>
              <a:rPr lang="en-US" sz="3600" dirty="0"/>
              <a:t>Diamond outline (after next slide)</a:t>
            </a:r>
          </a:p>
        </p:txBody>
      </p:sp>
    </p:spTree>
    <p:extLst>
      <p:ext uri="{BB962C8B-B14F-4D97-AF65-F5344CB8AC3E}">
        <p14:creationId xmlns:p14="http://schemas.microsoft.com/office/powerpoint/2010/main" val="5837441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776614"/>
          </a:xfrm>
        </p:spPr>
        <p:txBody>
          <a:bodyPr/>
          <a:lstStyle/>
          <a:p>
            <a:r>
              <a:rPr lang="en-US" dirty="0"/>
              <a:t>Written Outline Example</a:t>
            </a:r>
          </a:p>
        </p:txBody>
      </p:sp>
      <p:sp>
        <p:nvSpPr>
          <p:cNvPr id="3" name="Content Placeholder 2"/>
          <p:cNvSpPr>
            <a:spLocks noGrp="1"/>
          </p:cNvSpPr>
          <p:nvPr>
            <p:ph idx="1"/>
          </p:nvPr>
        </p:nvSpPr>
        <p:spPr>
          <a:xfrm>
            <a:off x="826717" y="776614"/>
            <a:ext cx="10985327" cy="6081386"/>
          </a:xfrm>
        </p:spPr>
        <p:txBody>
          <a:bodyPr>
            <a:normAutofit fontScale="92500" lnSpcReduction="20000"/>
          </a:bodyPr>
          <a:lstStyle/>
          <a:p>
            <a:pPr marL="0" indent="0">
              <a:lnSpc>
                <a:spcPct val="120000"/>
              </a:lnSpc>
              <a:spcBef>
                <a:spcPts val="0"/>
              </a:spcBef>
              <a:spcAft>
                <a:spcPts val="0"/>
              </a:spcAft>
              <a:buNone/>
            </a:pPr>
            <a:r>
              <a:rPr lang="en-US" b="1" dirty="0"/>
              <a:t>Thesis:</a:t>
            </a:r>
            <a:endParaRPr lang="en-US" dirty="0"/>
          </a:p>
          <a:p>
            <a:pPr marL="0" indent="0">
              <a:lnSpc>
                <a:spcPct val="120000"/>
              </a:lnSpc>
              <a:spcBef>
                <a:spcPts val="0"/>
              </a:spcBef>
              <a:spcAft>
                <a:spcPts val="0"/>
              </a:spcAft>
              <a:buNone/>
            </a:pPr>
            <a:r>
              <a:rPr lang="en-US" dirty="0"/>
              <a:t>Before the world can enjoy peace and security, Malala Yousafzai and Hillary Clinton both argue that women and girls must be guaranteed equal rights and equal opportunities.</a:t>
            </a:r>
          </a:p>
          <a:p>
            <a:pPr marL="0" indent="0">
              <a:lnSpc>
                <a:spcPct val="120000"/>
              </a:lnSpc>
              <a:spcBef>
                <a:spcPts val="0"/>
              </a:spcBef>
              <a:spcAft>
                <a:spcPts val="0"/>
              </a:spcAft>
              <a:buNone/>
            </a:pPr>
            <a:endParaRPr lang="en-US" dirty="0"/>
          </a:p>
          <a:p>
            <a:pPr marL="0" indent="0">
              <a:lnSpc>
                <a:spcPct val="120000"/>
              </a:lnSpc>
              <a:spcBef>
                <a:spcPts val="0"/>
              </a:spcBef>
              <a:spcAft>
                <a:spcPts val="0"/>
              </a:spcAft>
              <a:buNone/>
            </a:pPr>
            <a:r>
              <a:rPr lang="en-US" b="1" dirty="0"/>
              <a:t>Supporting point #1</a:t>
            </a:r>
            <a:endParaRPr lang="en-US" dirty="0"/>
          </a:p>
          <a:p>
            <a:pPr>
              <a:lnSpc>
                <a:spcPct val="120000"/>
              </a:lnSpc>
              <a:spcBef>
                <a:spcPts val="0"/>
              </a:spcBef>
              <a:spcAft>
                <a:spcPts val="0"/>
              </a:spcAft>
              <a:buFont typeface="Wingdings" panose="05000000000000000000" pitchFamily="2" charset="2"/>
              <a:buChar char="§"/>
            </a:pPr>
            <a:r>
              <a:rPr lang="en-US" dirty="0"/>
              <a:t>Both speakers stress the need for governments to protect women and children from violence and poverty. </a:t>
            </a:r>
          </a:p>
          <a:p>
            <a:pPr lvl="1">
              <a:lnSpc>
                <a:spcPct val="120000"/>
              </a:lnSpc>
              <a:spcBef>
                <a:spcPts val="0"/>
              </a:spcBef>
              <a:spcAft>
                <a:spcPts val="0"/>
              </a:spcAft>
              <a:buFont typeface="Wingdings" panose="05000000000000000000" pitchFamily="2" charset="2"/>
              <a:buChar char="§"/>
            </a:pPr>
            <a:r>
              <a:rPr lang="en-US" dirty="0"/>
              <a:t>Malala: Women and girls “are suffering most;”  “poor children are victims of child labor.”  “Protect children from brutality and harm”</a:t>
            </a:r>
          </a:p>
          <a:p>
            <a:pPr lvl="1">
              <a:lnSpc>
                <a:spcPct val="120000"/>
              </a:lnSpc>
              <a:spcBef>
                <a:spcPts val="0"/>
              </a:spcBef>
              <a:spcAft>
                <a:spcPts val="0"/>
              </a:spcAft>
              <a:buFont typeface="Wingdings" panose="05000000000000000000" pitchFamily="2" charset="2"/>
              <a:buChar char="§"/>
            </a:pPr>
            <a:r>
              <a:rPr lang="en-US" dirty="0"/>
              <a:t>Clinton: Women must be “free from violence.”  Women are “70% of world’s poor”  Dying from diseases… “malnutrition caused by poverty.”  Rape, “majority of world’s refugees”</a:t>
            </a:r>
          </a:p>
          <a:p>
            <a:pPr marL="0" indent="0">
              <a:lnSpc>
                <a:spcPct val="120000"/>
              </a:lnSpc>
              <a:spcBef>
                <a:spcPts val="0"/>
              </a:spcBef>
              <a:spcAft>
                <a:spcPts val="0"/>
              </a:spcAft>
              <a:buNone/>
            </a:pPr>
            <a:endParaRPr lang="en-US" dirty="0"/>
          </a:p>
          <a:p>
            <a:pPr marL="0" indent="0">
              <a:lnSpc>
                <a:spcPct val="120000"/>
              </a:lnSpc>
              <a:spcBef>
                <a:spcPts val="0"/>
              </a:spcBef>
              <a:spcAft>
                <a:spcPts val="0"/>
              </a:spcAft>
              <a:buNone/>
            </a:pPr>
            <a:r>
              <a:rPr lang="en-US" b="1" dirty="0"/>
              <a:t>Supporting point #2</a:t>
            </a:r>
            <a:endParaRPr lang="en-US" dirty="0"/>
          </a:p>
          <a:p>
            <a:pPr>
              <a:lnSpc>
                <a:spcPct val="120000"/>
              </a:lnSpc>
              <a:spcBef>
                <a:spcPts val="0"/>
              </a:spcBef>
              <a:spcAft>
                <a:spcPts val="0"/>
              </a:spcAft>
            </a:pPr>
            <a:r>
              <a:rPr lang="en-US" dirty="0"/>
              <a:t>In addition to the right to basic protections, Malala and Clinton strongly call for women and children to receive equal opportunities, especially education.</a:t>
            </a:r>
          </a:p>
          <a:p>
            <a:pPr lvl="1">
              <a:lnSpc>
                <a:spcPct val="120000"/>
              </a:lnSpc>
              <a:spcBef>
                <a:spcPts val="0"/>
              </a:spcBef>
              <a:spcAft>
                <a:spcPts val="0"/>
              </a:spcAft>
            </a:pPr>
            <a:r>
              <a:rPr lang="en-US" dirty="0"/>
              <a:t>Malala: “The power of education” frightens extremists.  “Weapon of knowledge”  “We cannot all succeed when half of us are held back.”  “One child, one teacher, one book, and one pen can change the world.”</a:t>
            </a:r>
          </a:p>
          <a:p>
            <a:pPr lvl="1">
              <a:lnSpc>
                <a:spcPct val="120000"/>
              </a:lnSpc>
              <a:spcBef>
                <a:spcPts val="0"/>
              </a:spcBef>
              <a:spcAft>
                <a:spcPts val="0"/>
              </a:spcAft>
            </a:pPr>
            <a:r>
              <a:rPr lang="en-US" dirty="0"/>
              <a:t>Clinton: Women are two-thirds of the world’s illiterate.  “denied the right to go to school”  “Every woman deserves the chance to realize her own God-given potential.”</a:t>
            </a:r>
          </a:p>
          <a:p>
            <a:pPr marL="0" indent="0">
              <a:lnSpc>
                <a:spcPct val="120000"/>
              </a:lnSpc>
              <a:spcBef>
                <a:spcPts val="0"/>
              </a:spcBef>
              <a:spcAft>
                <a:spcPts val="0"/>
              </a:spcAft>
              <a:buNone/>
            </a:pPr>
            <a:endParaRPr lang="en-US" dirty="0"/>
          </a:p>
        </p:txBody>
      </p:sp>
    </p:spTree>
    <p:extLst>
      <p:ext uri="{BB962C8B-B14F-4D97-AF65-F5344CB8AC3E}">
        <p14:creationId xmlns:p14="http://schemas.microsoft.com/office/powerpoint/2010/main" val="34978416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8180" y="6219173"/>
            <a:ext cx="4352795" cy="638827"/>
          </a:xfrm>
        </p:spPr>
        <p:txBody>
          <a:bodyPr>
            <a:normAutofit fontScale="90000"/>
          </a:bodyPr>
          <a:lstStyle/>
          <a:p>
            <a:r>
              <a:rPr lang="en-US" dirty="0"/>
              <a:t>Diamond Example</a:t>
            </a:r>
          </a:p>
        </p:txBody>
      </p:sp>
      <p:sp>
        <p:nvSpPr>
          <p:cNvPr id="4" name="Rectangle 3"/>
          <p:cNvSpPr/>
          <p:nvPr/>
        </p:nvSpPr>
        <p:spPr>
          <a:xfrm rot="18756499">
            <a:off x="4014259" y="1108487"/>
            <a:ext cx="4688073" cy="4558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359059" y="2229633"/>
            <a:ext cx="3883068" cy="2031325"/>
          </a:xfrm>
          <a:prstGeom prst="rect">
            <a:avLst/>
          </a:prstGeom>
          <a:noFill/>
        </p:spPr>
        <p:txBody>
          <a:bodyPr wrap="square" rtlCol="0">
            <a:spAutoFit/>
          </a:bodyPr>
          <a:lstStyle/>
          <a:p>
            <a:pPr algn="ctr"/>
            <a:r>
              <a:rPr lang="en-US" dirty="0"/>
              <a:t>Thesis: </a:t>
            </a:r>
          </a:p>
          <a:p>
            <a:r>
              <a:rPr lang="en-US" dirty="0"/>
              <a:t>Before the world can enjoy peace and security, Malala Yousafzai and Hillary Clinton both argue that women and girls must be guaranteed </a:t>
            </a:r>
            <a:r>
              <a:rPr lang="en-US" dirty="0">
                <a:highlight>
                  <a:srgbClr val="FFFF00"/>
                </a:highlight>
              </a:rPr>
              <a:t>equal rights </a:t>
            </a:r>
            <a:r>
              <a:rPr lang="en-US" dirty="0"/>
              <a:t>and </a:t>
            </a:r>
            <a:r>
              <a:rPr lang="en-US" dirty="0">
                <a:highlight>
                  <a:srgbClr val="FFFF00"/>
                </a:highlight>
              </a:rPr>
              <a:t>equal opportunities</a:t>
            </a:r>
            <a:r>
              <a:rPr lang="en-US" dirty="0"/>
              <a:t>.</a:t>
            </a:r>
          </a:p>
          <a:p>
            <a:endParaRPr lang="en-US" dirty="0"/>
          </a:p>
        </p:txBody>
      </p:sp>
      <p:cxnSp>
        <p:nvCxnSpPr>
          <p:cNvPr id="7" name="Straight Connector 6"/>
          <p:cNvCxnSpPr/>
          <p:nvPr/>
        </p:nvCxnSpPr>
        <p:spPr>
          <a:xfrm flipH="1">
            <a:off x="688932" y="3557392"/>
            <a:ext cx="240499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622664" y="3181611"/>
            <a:ext cx="2569337" cy="1252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62295" y="75156"/>
            <a:ext cx="6096000" cy="646331"/>
          </a:xfrm>
          <a:prstGeom prst="rect">
            <a:avLst/>
          </a:prstGeom>
        </p:spPr>
        <p:txBody>
          <a:bodyPr>
            <a:spAutoFit/>
          </a:bodyPr>
          <a:lstStyle/>
          <a:p>
            <a:pPr marL="457200" marR="0">
              <a:spcBef>
                <a:spcPts val="0"/>
              </a:spcBef>
              <a:spcAft>
                <a:spcPts val="0"/>
              </a:spcAft>
            </a:pPr>
            <a:r>
              <a:rPr lang="en-US" dirty="0">
                <a:latin typeface="Helvetica" panose="020B0604020202020204" pitchFamily="34" charset="0"/>
                <a:ea typeface="MS Mincho" panose="02020609040205080304" pitchFamily="49" charset="-128"/>
                <a:cs typeface="Times New Roman" panose="02020603050405020304" pitchFamily="18" charset="0"/>
              </a:rPr>
              <a:t>Equal Rights = need for governments to protect women and children from violence and poverty. </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3" name="TextBox 12"/>
          <p:cNvSpPr txBox="1"/>
          <p:nvPr/>
        </p:nvSpPr>
        <p:spPr>
          <a:xfrm>
            <a:off x="864296" y="1027134"/>
            <a:ext cx="3807912" cy="1631216"/>
          </a:xfrm>
          <a:prstGeom prst="rect">
            <a:avLst/>
          </a:prstGeom>
          <a:noFill/>
        </p:spPr>
        <p:txBody>
          <a:bodyPr wrap="square" rtlCol="0">
            <a:spAutoFit/>
          </a:bodyPr>
          <a:lstStyle/>
          <a:p>
            <a:r>
              <a:rPr lang="en-US" sz="2000" dirty="0"/>
              <a:t>Malala: Women and girls “are suffering most;”  “poor children are victims of child labor.”  “Protect children from brutality and harm”</a:t>
            </a:r>
          </a:p>
        </p:txBody>
      </p:sp>
      <p:sp>
        <p:nvSpPr>
          <p:cNvPr id="14" name="TextBox 13"/>
          <p:cNvSpPr txBox="1"/>
          <p:nvPr/>
        </p:nvSpPr>
        <p:spPr>
          <a:xfrm>
            <a:off x="851771" y="4410207"/>
            <a:ext cx="3507288" cy="2031325"/>
          </a:xfrm>
          <a:prstGeom prst="rect">
            <a:avLst/>
          </a:prstGeom>
          <a:noFill/>
        </p:spPr>
        <p:txBody>
          <a:bodyPr wrap="square" rtlCol="0">
            <a:spAutoFit/>
          </a:bodyPr>
          <a:lstStyle/>
          <a:p>
            <a:r>
              <a:rPr lang="en-US" dirty="0"/>
              <a:t>Clinton: Women must be “free from violence.”  Women are “70% of world’s poor”  Dying from diseases… “malnutrition caused by poverty.”  Rape, “majority of world’s refugees”</a:t>
            </a:r>
          </a:p>
          <a:p>
            <a:endParaRPr lang="en-US" dirty="0"/>
          </a:p>
        </p:txBody>
      </p:sp>
      <p:sp>
        <p:nvSpPr>
          <p:cNvPr id="15" name="Rectangle 14"/>
          <p:cNvSpPr/>
          <p:nvPr/>
        </p:nvSpPr>
        <p:spPr>
          <a:xfrm>
            <a:off x="775256" y="3801465"/>
            <a:ext cx="1755609" cy="369332"/>
          </a:xfrm>
          <a:prstGeom prst="rect">
            <a:avLst/>
          </a:prstGeom>
        </p:spPr>
        <p:txBody>
          <a:bodyPr wrap="none">
            <a:spAutoFit/>
          </a:bodyPr>
          <a:lstStyle/>
          <a:p>
            <a:r>
              <a:rPr lang="en-US" dirty="0">
                <a:latin typeface="Helvetica" panose="020B0604020202020204" pitchFamily="34" charset="0"/>
                <a:ea typeface="MS Mincho" panose="02020609040205080304" pitchFamily="49" charset="-128"/>
                <a:cs typeface="Times New Roman" panose="02020603050405020304" pitchFamily="18" charset="0"/>
              </a:rPr>
              <a:t>Equal Rights = </a:t>
            </a:r>
            <a:endParaRPr lang="en-US" dirty="0"/>
          </a:p>
        </p:txBody>
      </p:sp>
      <p:sp>
        <p:nvSpPr>
          <p:cNvPr id="16" name="Rectangle 15"/>
          <p:cNvSpPr/>
          <p:nvPr/>
        </p:nvSpPr>
        <p:spPr>
          <a:xfrm>
            <a:off x="7111969" y="0"/>
            <a:ext cx="5389006" cy="923330"/>
          </a:xfrm>
          <a:prstGeom prst="rect">
            <a:avLst/>
          </a:prstGeom>
        </p:spPr>
        <p:txBody>
          <a:bodyPr wrap="square">
            <a:spAutoFit/>
          </a:bodyPr>
          <a:lstStyle/>
          <a:p>
            <a:r>
              <a:rPr lang="en-US" dirty="0">
                <a:latin typeface="Helvetica" panose="020B0604020202020204" pitchFamily="34" charset="0"/>
                <a:cs typeface="Helvetica" panose="020B0604020202020204" pitchFamily="34" charset="0"/>
              </a:rPr>
              <a:t>Equal opportunity = strongly call for women and children to receive equal opportunities, especially education.</a:t>
            </a:r>
          </a:p>
        </p:txBody>
      </p:sp>
      <p:sp>
        <p:nvSpPr>
          <p:cNvPr id="17" name="Rectangle 16"/>
          <p:cNvSpPr/>
          <p:nvPr/>
        </p:nvSpPr>
        <p:spPr>
          <a:xfrm>
            <a:off x="8102311" y="1042832"/>
            <a:ext cx="4166829" cy="1361655"/>
          </a:xfrm>
          <a:prstGeom prst="rect">
            <a:avLst/>
          </a:prstGeom>
        </p:spPr>
        <p:txBody>
          <a:bodyPr wrap="square">
            <a:spAutoFit/>
          </a:bodyPr>
          <a:lstStyle/>
          <a:p>
            <a:pPr lvl="1">
              <a:lnSpc>
                <a:spcPct val="120000"/>
              </a:lnSpc>
              <a:spcBef>
                <a:spcPts val="0"/>
              </a:spcBef>
              <a:spcAft>
                <a:spcPts val="0"/>
              </a:spcAft>
            </a:pPr>
            <a:r>
              <a:rPr lang="en-US" sz="1400" dirty="0"/>
              <a:t>Malala: “The power of education” frightens extremists.  “Weapon of knowledge”  “We cannot all succeed when half of us are held back.”  “One child, one teacher, one book, and one pen can change the world.”</a:t>
            </a:r>
          </a:p>
        </p:txBody>
      </p:sp>
      <p:sp>
        <p:nvSpPr>
          <p:cNvPr id="19" name="Rectangle 18"/>
          <p:cNvSpPr/>
          <p:nvPr/>
        </p:nvSpPr>
        <p:spPr>
          <a:xfrm>
            <a:off x="9132809" y="4187848"/>
            <a:ext cx="2894850" cy="2031325"/>
          </a:xfrm>
          <a:prstGeom prst="rect">
            <a:avLst/>
          </a:prstGeom>
        </p:spPr>
        <p:txBody>
          <a:bodyPr wrap="square">
            <a:spAutoFit/>
          </a:bodyPr>
          <a:lstStyle/>
          <a:p>
            <a:r>
              <a:rPr lang="en-US" dirty="0"/>
              <a:t>Clinton: Women are two-thirds of the world’s illiterate.  “denied the right to go to school”  “Every woman deserves the chance to realize her own God-given potential.”</a:t>
            </a:r>
          </a:p>
        </p:txBody>
      </p:sp>
      <p:sp>
        <p:nvSpPr>
          <p:cNvPr id="20" name="Rectangle 19"/>
          <p:cNvSpPr/>
          <p:nvPr/>
        </p:nvSpPr>
        <p:spPr>
          <a:xfrm>
            <a:off x="9203116" y="3732339"/>
            <a:ext cx="2242922" cy="369332"/>
          </a:xfrm>
          <a:prstGeom prst="rect">
            <a:avLst/>
          </a:prstGeom>
        </p:spPr>
        <p:txBody>
          <a:bodyPr wrap="none">
            <a:spAutoFit/>
          </a:bodyPr>
          <a:lstStyle/>
          <a:p>
            <a:r>
              <a:rPr lang="en-US" dirty="0">
                <a:latin typeface="Helvetica" panose="020B0604020202020204" pitchFamily="34" charset="0"/>
                <a:cs typeface="Helvetica" panose="020B0604020202020204" pitchFamily="34" charset="0"/>
              </a:rPr>
              <a:t>Equal opportunity = </a:t>
            </a:r>
            <a:endParaRPr lang="en-US" dirty="0"/>
          </a:p>
        </p:txBody>
      </p:sp>
    </p:spTree>
    <p:extLst>
      <p:ext uri="{BB962C8B-B14F-4D97-AF65-F5344CB8AC3E}">
        <p14:creationId xmlns:p14="http://schemas.microsoft.com/office/powerpoint/2010/main" val="2250080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 create an outline</a:t>
            </a:r>
            <a:br>
              <a:rPr lang="en-US" dirty="0"/>
            </a:br>
            <a:r>
              <a:rPr lang="en-US" dirty="0"/>
              <a:t>Use a separate sheet of paper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244712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Let’s draft an essay!</a:t>
            </a:r>
            <a:br>
              <a:rPr lang="en-US" dirty="0"/>
            </a:br>
            <a:r>
              <a:rPr lang="en-US" sz="3200" dirty="0"/>
              <a:t>But first… </a:t>
            </a:r>
            <a:endParaRPr lang="en-US" dirty="0"/>
          </a:p>
        </p:txBody>
      </p:sp>
      <p:sp>
        <p:nvSpPr>
          <p:cNvPr id="3" name="Content Placeholder 2"/>
          <p:cNvSpPr>
            <a:spLocks noGrp="1"/>
          </p:cNvSpPr>
          <p:nvPr>
            <p:ph idx="1"/>
          </p:nvPr>
        </p:nvSpPr>
        <p:spPr/>
        <p:txBody>
          <a:bodyPr>
            <a:normAutofit/>
          </a:bodyPr>
          <a:lstStyle/>
          <a:p>
            <a:r>
              <a:rPr lang="en-US" sz="2800" dirty="0"/>
              <a:t>What do the quote fail to include? </a:t>
            </a:r>
          </a:p>
          <a:p>
            <a:pPr lvl="1"/>
            <a:r>
              <a:rPr lang="en-US" sz="2800" dirty="0"/>
              <a:t>Paragraph numbers in their citations!</a:t>
            </a:r>
          </a:p>
          <a:p>
            <a:r>
              <a:rPr lang="en-US" sz="2800" dirty="0"/>
              <a:t>What must you include? </a:t>
            </a:r>
          </a:p>
          <a:p>
            <a:pPr lvl="1"/>
            <a:r>
              <a:rPr lang="en-US" sz="2800" dirty="0"/>
              <a:t>Author’s name and paragraph number! </a:t>
            </a:r>
          </a:p>
        </p:txBody>
      </p:sp>
    </p:spTree>
    <p:extLst>
      <p:ext uri="{BB962C8B-B14F-4D97-AF65-F5344CB8AC3E}">
        <p14:creationId xmlns:p14="http://schemas.microsoft.com/office/powerpoint/2010/main" val="1387242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Background</a:t>
            </a:r>
          </a:p>
        </p:txBody>
      </p:sp>
      <p:sp>
        <p:nvSpPr>
          <p:cNvPr id="3" name="Content Placeholder 2"/>
          <p:cNvSpPr>
            <a:spLocks noGrp="1"/>
          </p:cNvSpPr>
          <p:nvPr>
            <p:ph idx="1"/>
          </p:nvPr>
        </p:nvSpPr>
        <p:spPr/>
        <p:txBody>
          <a:bodyPr>
            <a:normAutofit/>
          </a:bodyPr>
          <a:lstStyle/>
          <a:p>
            <a:pPr marL="457200" indent="-457200">
              <a:buAutoNum type="arabicPeriod"/>
            </a:pPr>
            <a:r>
              <a:rPr lang="en-US" sz="2800" i="1" dirty="0"/>
              <a:t>He Named Me Malala</a:t>
            </a:r>
            <a:r>
              <a:rPr lang="en-US" sz="2800" dirty="0"/>
              <a:t>- </a:t>
            </a:r>
            <a:r>
              <a:rPr lang="en-US" sz="2800" u="sng" dirty="0">
                <a:hlinkClick r:id="rId2"/>
              </a:rPr>
              <a:t>https://www.youtube.com/watch?v=jtROMdwltJE</a:t>
            </a:r>
            <a:endParaRPr lang="en-US" sz="2800" dirty="0"/>
          </a:p>
          <a:p>
            <a:pPr marL="457200" indent="-457200">
              <a:buAutoNum type="arabicPeriod"/>
            </a:pPr>
            <a:r>
              <a:rPr lang="en-US" sz="2800" dirty="0"/>
              <a:t>Malala’s Story- </a:t>
            </a:r>
            <a:r>
              <a:rPr lang="en-US" sz="2800" dirty="0">
                <a:hlinkClick r:id="rId3"/>
              </a:rPr>
              <a:t>https://www.malala.org/malalas-story</a:t>
            </a:r>
            <a:endParaRPr lang="en-US" sz="2800" dirty="0"/>
          </a:p>
          <a:p>
            <a:pPr marL="457200" indent="-457200">
              <a:buAutoNum type="arabicPeriod"/>
            </a:pPr>
            <a:r>
              <a:rPr lang="en-US" sz="2800" dirty="0"/>
              <a:t>Malala’s Blog before the attack- </a:t>
            </a:r>
            <a:r>
              <a:rPr lang="en-US" sz="2800" dirty="0">
                <a:hlinkClick r:id="rId4"/>
              </a:rPr>
              <a:t>http://www.bbc.com/news/magazine-19899540</a:t>
            </a:r>
            <a:r>
              <a:rPr lang="en-US" sz="2800" dirty="0"/>
              <a:t> </a:t>
            </a:r>
          </a:p>
        </p:txBody>
      </p:sp>
    </p:spTree>
    <p:extLst>
      <p:ext uri="{BB962C8B-B14F-4D97-AF65-F5344CB8AC3E}">
        <p14:creationId xmlns:p14="http://schemas.microsoft.com/office/powerpoint/2010/main" val="771865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Prompt Breakdown</a:t>
            </a:r>
          </a:p>
        </p:txBody>
      </p:sp>
      <p:sp>
        <p:nvSpPr>
          <p:cNvPr id="3" name="Content Placeholder 2"/>
          <p:cNvSpPr>
            <a:spLocks noGrp="1"/>
          </p:cNvSpPr>
          <p:nvPr>
            <p:ph idx="1"/>
          </p:nvPr>
        </p:nvSpPr>
        <p:spPr>
          <a:xfrm>
            <a:off x="814192" y="1427967"/>
            <a:ext cx="11235846" cy="5260931"/>
          </a:xfrm>
        </p:spPr>
        <p:txBody>
          <a:bodyPr>
            <a:noAutofit/>
          </a:bodyPr>
          <a:lstStyle/>
          <a:p>
            <a:pPr marL="0" indent="0">
              <a:lnSpc>
                <a:spcPct val="120000"/>
              </a:lnSpc>
              <a:spcBef>
                <a:spcPts val="0"/>
              </a:spcBef>
              <a:spcAft>
                <a:spcPts val="0"/>
              </a:spcAft>
              <a:buNone/>
            </a:pPr>
            <a:r>
              <a:rPr lang="en-US" dirty="0"/>
              <a:t>On the back of the last page of your packet, rewrite the prompt and complete a prompt breakdown. </a:t>
            </a:r>
          </a:p>
          <a:p>
            <a:pPr marL="0" indent="0">
              <a:lnSpc>
                <a:spcPct val="120000"/>
              </a:lnSpc>
              <a:spcBef>
                <a:spcPts val="0"/>
              </a:spcBef>
              <a:spcAft>
                <a:spcPts val="0"/>
              </a:spcAft>
              <a:buNone/>
            </a:pPr>
            <a:r>
              <a:rPr lang="en-US" dirty="0"/>
              <a:t>**</a:t>
            </a:r>
            <a:r>
              <a:rPr lang="en-US" i="1" dirty="0"/>
              <a:t>Instead of writing a thesis based on the “fake articles” that we “fake read” that include two points, leave those points blank**</a:t>
            </a:r>
          </a:p>
          <a:p>
            <a:pPr marL="0" indent="0">
              <a:lnSpc>
                <a:spcPct val="120000"/>
              </a:lnSpc>
              <a:spcBef>
                <a:spcPts val="0"/>
              </a:spcBef>
              <a:spcAft>
                <a:spcPts val="0"/>
              </a:spcAft>
              <a:buNone/>
            </a:pPr>
            <a:endParaRPr lang="en-US" i="1" dirty="0"/>
          </a:p>
          <a:p>
            <a:pPr marL="0" indent="0">
              <a:lnSpc>
                <a:spcPct val="120000"/>
              </a:lnSpc>
              <a:spcBef>
                <a:spcPts val="0"/>
              </a:spcBef>
              <a:spcAft>
                <a:spcPts val="0"/>
              </a:spcAft>
              <a:buNone/>
            </a:pPr>
            <a:r>
              <a:rPr lang="en-US" b="1" dirty="0"/>
              <a:t>Explain the conditions that are necessary to a lasting peace and security in the world according to both speeches.</a:t>
            </a:r>
          </a:p>
          <a:p>
            <a:pPr marL="0" indent="0">
              <a:lnSpc>
                <a:spcPct val="120000"/>
              </a:lnSpc>
              <a:spcBef>
                <a:spcPts val="0"/>
              </a:spcBef>
              <a:spcAft>
                <a:spcPts val="0"/>
              </a:spcAft>
              <a:buNone/>
            </a:pPr>
            <a:r>
              <a:rPr lang="en-US" b="1" dirty="0"/>
              <a:t>Your essay must be based on the ideas and information found in the texts.</a:t>
            </a:r>
          </a:p>
          <a:p>
            <a:pPr marL="0" indent="0">
              <a:lnSpc>
                <a:spcPct val="120000"/>
              </a:lnSpc>
              <a:spcBef>
                <a:spcPts val="0"/>
              </a:spcBef>
              <a:spcAft>
                <a:spcPts val="0"/>
              </a:spcAft>
              <a:buNone/>
            </a:pPr>
            <a:r>
              <a:rPr lang="en-US" b="1" dirty="0"/>
              <a:t>Manage your time carefully so that you can </a:t>
            </a:r>
          </a:p>
          <a:p>
            <a:pPr marL="0" indent="0">
              <a:lnSpc>
                <a:spcPct val="120000"/>
              </a:lnSpc>
              <a:spcBef>
                <a:spcPts val="0"/>
              </a:spcBef>
              <a:spcAft>
                <a:spcPts val="0"/>
              </a:spcAft>
              <a:buNone/>
            </a:pPr>
            <a:r>
              <a:rPr lang="en-US" b="1" dirty="0"/>
              <a:t>•	read the passages;</a:t>
            </a:r>
          </a:p>
          <a:p>
            <a:pPr marL="0" indent="0">
              <a:lnSpc>
                <a:spcPct val="120000"/>
              </a:lnSpc>
              <a:spcBef>
                <a:spcPts val="0"/>
              </a:spcBef>
              <a:spcAft>
                <a:spcPts val="0"/>
              </a:spcAft>
              <a:buNone/>
            </a:pPr>
            <a:r>
              <a:rPr lang="en-US" b="1" dirty="0"/>
              <a:t>•	plan your response;</a:t>
            </a:r>
          </a:p>
          <a:p>
            <a:pPr marL="0" indent="0">
              <a:lnSpc>
                <a:spcPct val="120000"/>
              </a:lnSpc>
              <a:spcBef>
                <a:spcPts val="0"/>
              </a:spcBef>
              <a:spcAft>
                <a:spcPts val="0"/>
              </a:spcAft>
              <a:buNone/>
            </a:pPr>
            <a:r>
              <a:rPr lang="en-US" b="1" dirty="0"/>
              <a:t>•	write your response; and</a:t>
            </a:r>
          </a:p>
          <a:p>
            <a:pPr marL="0" indent="0">
              <a:lnSpc>
                <a:spcPct val="120000"/>
              </a:lnSpc>
              <a:spcBef>
                <a:spcPts val="0"/>
              </a:spcBef>
              <a:spcAft>
                <a:spcPts val="0"/>
              </a:spcAft>
              <a:buNone/>
            </a:pPr>
            <a:r>
              <a:rPr lang="en-US" b="1" dirty="0"/>
              <a:t>•	revise and edit your response.</a:t>
            </a:r>
          </a:p>
          <a:p>
            <a:pPr marL="0" indent="0">
              <a:lnSpc>
                <a:spcPct val="120000"/>
              </a:lnSpc>
              <a:spcBef>
                <a:spcPts val="0"/>
              </a:spcBef>
              <a:spcAft>
                <a:spcPts val="0"/>
              </a:spcAft>
              <a:buNone/>
            </a:pPr>
            <a:r>
              <a:rPr lang="en-US" b="1" dirty="0"/>
              <a:t>Your written response should be in the form of a multi-paragraph essay.</a:t>
            </a:r>
          </a:p>
        </p:txBody>
      </p:sp>
    </p:spTree>
    <p:extLst>
      <p:ext uri="{BB962C8B-B14F-4D97-AF65-F5344CB8AC3E}">
        <p14:creationId xmlns:p14="http://schemas.microsoft.com/office/powerpoint/2010/main" val="3334685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organize this essay? </a:t>
            </a:r>
            <a:br>
              <a:rPr lang="en-US" dirty="0"/>
            </a:br>
            <a:r>
              <a:rPr lang="en-US" dirty="0"/>
              <a:t>How should we </a:t>
            </a:r>
            <a:r>
              <a:rPr lang="en-US" i="1" dirty="0"/>
              <a:t>NOT</a:t>
            </a:r>
            <a:r>
              <a:rPr lang="en-US" dirty="0"/>
              <a:t> organize this essay?</a:t>
            </a:r>
          </a:p>
        </p:txBody>
      </p:sp>
      <p:sp>
        <p:nvSpPr>
          <p:cNvPr id="3" name="Content Placeholder 2"/>
          <p:cNvSpPr>
            <a:spLocks noGrp="1"/>
          </p:cNvSpPr>
          <p:nvPr>
            <p:ph sz="half" idx="1"/>
          </p:nvPr>
        </p:nvSpPr>
        <p:spPr>
          <a:xfrm>
            <a:off x="1371600" y="2285999"/>
            <a:ext cx="4447786" cy="4390374"/>
          </a:xfrm>
        </p:spPr>
        <p:txBody>
          <a:bodyPr>
            <a:normAutofit fontScale="92500" lnSpcReduction="10000"/>
          </a:bodyPr>
          <a:lstStyle/>
          <a:p>
            <a:pPr marL="0" indent="0" algn="ctr">
              <a:buNone/>
            </a:pPr>
            <a:r>
              <a:rPr lang="en-US" sz="2800" b="1" dirty="0"/>
              <a:t>How to organize</a:t>
            </a:r>
          </a:p>
          <a:p>
            <a:pPr>
              <a:buFont typeface="Arial" panose="020B0604020202020204" pitchFamily="34" charset="0"/>
              <a:buChar char="•"/>
            </a:pPr>
            <a:r>
              <a:rPr lang="en-US" sz="2800" dirty="0"/>
              <a:t>Based on conditions of peace and security</a:t>
            </a:r>
          </a:p>
          <a:p>
            <a:pPr lvl="1">
              <a:buFont typeface="Arial" panose="020B0604020202020204" pitchFamily="34" charset="0"/>
              <a:buChar char="•"/>
            </a:pPr>
            <a:r>
              <a:rPr lang="en-US" sz="2800" dirty="0"/>
              <a:t>Each condition will have its own paragraph</a:t>
            </a:r>
          </a:p>
          <a:p>
            <a:pPr>
              <a:buFont typeface="Arial" panose="020B0604020202020204" pitchFamily="34" charset="0"/>
              <a:buChar char="•"/>
            </a:pPr>
            <a:r>
              <a:rPr lang="en-US" sz="2800" dirty="0"/>
              <a:t>Example:</a:t>
            </a:r>
          </a:p>
          <a:p>
            <a:pPr lvl="1">
              <a:buFont typeface="Arial" panose="020B0604020202020204" pitchFamily="34" charset="0"/>
              <a:buChar char="•"/>
            </a:pPr>
            <a:r>
              <a:rPr lang="en-US" sz="2800" i="0" dirty="0"/>
              <a:t>One body paragraph about equality of education</a:t>
            </a:r>
          </a:p>
          <a:p>
            <a:pPr lvl="1">
              <a:buFont typeface="Arial" panose="020B0604020202020204" pitchFamily="34" charset="0"/>
              <a:buChar char="•"/>
            </a:pPr>
            <a:r>
              <a:rPr lang="en-US" sz="2800" i="0" dirty="0"/>
              <a:t>One body paragraph about women’s equality</a:t>
            </a:r>
          </a:p>
        </p:txBody>
      </p:sp>
      <p:sp>
        <p:nvSpPr>
          <p:cNvPr id="4" name="Content Placeholder 3"/>
          <p:cNvSpPr>
            <a:spLocks noGrp="1"/>
          </p:cNvSpPr>
          <p:nvPr>
            <p:ph sz="half" idx="2"/>
          </p:nvPr>
        </p:nvSpPr>
        <p:spPr/>
        <p:txBody>
          <a:bodyPr>
            <a:noAutofit/>
          </a:bodyPr>
          <a:lstStyle/>
          <a:p>
            <a:pPr marL="0" indent="0" algn="ctr">
              <a:buNone/>
            </a:pPr>
            <a:r>
              <a:rPr lang="en-US" sz="2800" b="1" dirty="0">
                <a:solidFill>
                  <a:srgbClr val="FF0000"/>
                </a:solidFill>
              </a:rPr>
              <a:t>What not to do!</a:t>
            </a:r>
          </a:p>
          <a:p>
            <a:pPr>
              <a:buFont typeface="Arial" panose="020B0604020202020204" pitchFamily="34" charset="0"/>
              <a:buChar char="•"/>
            </a:pPr>
            <a:r>
              <a:rPr lang="en-US" sz="2800" dirty="0">
                <a:solidFill>
                  <a:schemeClr val="tx1"/>
                </a:solidFill>
              </a:rPr>
              <a:t>Do NOT organize it by author of the speech or speech title!</a:t>
            </a:r>
          </a:p>
          <a:p>
            <a:pPr>
              <a:buFont typeface="Arial" panose="020B0604020202020204" pitchFamily="34" charset="0"/>
              <a:buChar char="•"/>
            </a:pPr>
            <a:r>
              <a:rPr lang="en-US" sz="2800" dirty="0">
                <a:solidFill>
                  <a:schemeClr val="tx1"/>
                </a:solidFill>
              </a:rPr>
              <a:t>Your essay should not have one body paragraph about Malala and one body paragraph about Clinton</a:t>
            </a:r>
          </a:p>
        </p:txBody>
      </p:sp>
    </p:spTree>
    <p:extLst>
      <p:ext uri="{BB962C8B-B14F-4D97-AF65-F5344CB8AC3E}">
        <p14:creationId xmlns:p14="http://schemas.microsoft.com/office/powerpoint/2010/main" val="25372463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take notes as we read? </a:t>
            </a:r>
          </a:p>
        </p:txBody>
      </p:sp>
      <p:sp>
        <p:nvSpPr>
          <p:cNvPr id="3" name="Content Placeholder 2"/>
          <p:cNvSpPr>
            <a:spLocks noGrp="1"/>
          </p:cNvSpPr>
          <p:nvPr>
            <p:ph idx="1"/>
          </p:nvPr>
        </p:nvSpPr>
        <p:spPr/>
        <p:txBody>
          <a:bodyPr>
            <a:noAutofit/>
          </a:bodyPr>
          <a:lstStyle/>
          <a:p>
            <a:r>
              <a:rPr lang="en-US" sz="4000" dirty="0"/>
              <a:t>Use 2 column notes page (last page in packet)</a:t>
            </a:r>
          </a:p>
          <a:p>
            <a:r>
              <a:rPr lang="en-US" sz="4000" dirty="0"/>
              <a:t>Look for conditions necessary for peace OR</a:t>
            </a:r>
          </a:p>
          <a:p>
            <a:pPr lvl="1"/>
            <a:r>
              <a:rPr lang="en-US" sz="4000" i="0" dirty="0"/>
              <a:t>Examples to support conditions necessary for peace</a:t>
            </a:r>
          </a:p>
        </p:txBody>
      </p:sp>
    </p:spTree>
    <p:extLst>
      <p:ext uri="{BB962C8B-B14F-4D97-AF65-F5344CB8AC3E}">
        <p14:creationId xmlns:p14="http://schemas.microsoft.com/office/powerpoint/2010/main" val="33707786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at the outline given!</a:t>
            </a:r>
          </a:p>
        </p:txBody>
      </p:sp>
      <p:sp>
        <p:nvSpPr>
          <p:cNvPr id="3" name="Content Placeholder 2"/>
          <p:cNvSpPr>
            <a:spLocks noGrp="1"/>
          </p:cNvSpPr>
          <p:nvPr>
            <p:ph idx="1"/>
          </p:nvPr>
        </p:nvSpPr>
        <p:spPr/>
        <p:txBody>
          <a:bodyPr>
            <a:normAutofit/>
          </a:bodyPr>
          <a:lstStyle/>
          <a:p>
            <a:r>
              <a:rPr lang="en-US" sz="3200" dirty="0"/>
              <a:t>Start with the left column</a:t>
            </a:r>
          </a:p>
          <a:p>
            <a:r>
              <a:rPr lang="en-US" sz="3200" dirty="0"/>
              <a:t>Take notes in the right column next </a:t>
            </a:r>
          </a:p>
          <a:p>
            <a:r>
              <a:rPr lang="en-US" sz="3200" dirty="0"/>
              <a:t>Only fill in the bottom box when you are finished reading both pieces</a:t>
            </a:r>
          </a:p>
        </p:txBody>
      </p:sp>
    </p:spTree>
    <p:extLst>
      <p:ext uri="{BB962C8B-B14F-4D97-AF65-F5344CB8AC3E}">
        <p14:creationId xmlns:p14="http://schemas.microsoft.com/office/powerpoint/2010/main" val="1467492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the speeches- what to do</a:t>
            </a:r>
          </a:p>
        </p:txBody>
      </p:sp>
      <p:sp>
        <p:nvSpPr>
          <p:cNvPr id="3" name="Content Placeholder 2"/>
          <p:cNvSpPr>
            <a:spLocks noGrp="1"/>
          </p:cNvSpPr>
          <p:nvPr>
            <p:ph idx="1"/>
          </p:nvPr>
        </p:nvSpPr>
        <p:spPr/>
        <p:txBody>
          <a:bodyPr>
            <a:normAutofit/>
          </a:bodyPr>
          <a:lstStyle/>
          <a:p>
            <a:r>
              <a:rPr lang="en-US" sz="3600" dirty="0"/>
              <a:t>Take notes on your outline</a:t>
            </a:r>
          </a:p>
          <a:p>
            <a:r>
              <a:rPr lang="en-US" sz="3600" dirty="0"/>
              <a:t>Underline key words or phrases or pieces of evidence</a:t>
            </a:r>
          </a:p>
          <a:p>
            <a:r>
              <a:rPr lang="en-US" sz="3600" dirty="0"/>
              <a:t>Write in the margins of the speeches</a:t>
            </a:r>
          </a:p>
        </p:txBody>
      </p:sp>
    </p:spTree>
    <p:extLst>
      <p:ext uri="{BB962C8B-B14F-4D97-AF65-F5344CB8AC3E}">
        <p14:creationId xmlns:p14="http://schemas.microsoft.com/office/powerpoint/2010/main" val="4159512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Let’s read…</a:t>
            </a:r>
          </a:p>
        </p:txBody>
      </p:sp>
      <p:sp>
        <p:nvSpPr>
          <p:cNvPr id="3" name="Content Placeholder 2"/>
          <p:cNvSpPr>
            <a:spLocks noGrp="1"/>
          </p:cNvSpPr>
          <p:nvPr>
            <p:ph idx="1"/>
          </p:nvPr>
        </p:nvSpPr>
        <p:spPr/>
        <p:txBody>
          <a:bodyPr>
            <a:normAutofit/>
          </a:bodyPr>
          <a:lstStyle/>
          <a:p>
            <a:r>
              <a:rPr lang="en-US" sz="4400" dirty="0"/>
              <a:t>Underline key words and phrases</a:t>
            </a:r>
          </a:p>
          <a:p>
            <a:r>
              <a:rPr lang="en-US" sz="4400" dirty="0"/>
              <a:t>Notes in margins</a:t>
            </a:r>
          </a:p>
          <a:p>
            <a:r>
              <a:rPr lang="en-US" sz="4400" dirty="0"/>
              <a:t>Notes on outline</a:t>
            </a:r>
          </a:p>
        </p:txBody>
      </p:sp>
    </p:spTree>
    <p:extLst>
      <p:ext uri="{BB962C8B-B14F-4D97-AF65-F5344CB8AC3E}">
        <p14:creationId xmlns:p14="http://schemas.microsoft.com/office/powerpoint/2010/main" val="1473902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34863"/>
            <a:ext cx="9601200" cy="1485900"/>
          </a:xfrm>
        </p:spPr>
        <p:txBody>
          <a:bodyPr/>
          <a:lstStyle/>
          <a:p>
            <a:r>
              <a:rPr lang="en-US" dirty="0"/>
              <a:t>Common conditions? </a:t>
            </a:r>
            <a:br>
              <a:rPr lang="en-US" dirty="0"/>
            </a:br>
            <a:r>
              <a:rPr lang="en-US" dirty="0"/>
              <a:t>(Whole group discussion)</a:t>
            </a:r>
          </a:p>
        </p:txBody>
      </p:sp>
      <p:sp>
        <p:nvSpPr>
          <p:cNvPr id="3" name="Content Placeholder 2"/>
          <p:cNvSpPr>
            <a:spLocks noGrp="1"/>
          </p:cNvSpPr>
          <p:nvPr>
            <p:ph idx="1"/>
          </p:nvPr>
        </p:nvSpPr>
        <p:spPr>
          <a:xfrm>
            <a:off x="1371600" y="1565753"/>
            <a:ext cx="9601200" cy="5292247"/>
          </a:xfrm>
        </p:spPr>
        <p:txBody>
          <a:bodyPr>
            <a:normAutofit/>
          </a:bodyPr>
          <a:lstStyle/>
          <a:p>
            <a:pPr lvl="0"/>
            <a:r>
              <a:rPr lang="en-US" dirty="0"/>
              <a:t>What conditions for peace and security were called for in both speeches?  What ideas did both speakers share?</a:t>
            </a:r>
          </a:p>
          <a:p>
            <a:pPr marL="0" lvl="0" indent="0">
              <a:buNone/>
            </a:pPr>
            <a:endParaRPr lang="en-US" dirty="0"/>
          </a:p>
          <a:p>
            <a:pPr lvl="0"/>
            <a:r>
              <a:rPr lang="en-US" dirty="0"/>
              <a:t>Remember that for any condition that you find, you will need to find evidence of that condition in both speeches.  Can you find evidence for the common conditions required for peace in each speech?  For the common conditions that you have identified, go back and find at least one piece of evidence in each speech. </a:t>
            </a:r>
          </a:p>
          <a:p>
            <a:pPr marL="0" lvl="0" indent="0">
              <a:buNone/>
            </a:pPr>
            <a:endParaRPr lang="en-US" dirty="0"/>
          </a:p>
          <a:p>
            <a:pPr lvl="0"/>
            <a:r>
              <a:rPr lang="en-US" dirty="0"/>
              <a:t>Which conditions seem to be most important in the two speeches?  Are there conditions that seem to be more emphasized than others?</a:t>
            </a:r>
          </a:p>
          <a:p>
            <a:pPr marL="0" lvl="0" indent="0">
              <a:buNone/>
            </a:pPr>
            <a:endParaRPr lang="en-US" dirty="0"/>
          </a:p>
          <a:p>
            <a:pPr lvl="0"/>
            <a:r>
              <a:rPr lang="en-US" dirty="0"/>
              <a:t>If you feel that you have found too many common conditions between the speeches, do you see ways that you might combine ideas?</a:t>
            </a:r>
          </a:p>
          <a:p>
            <a:pPr marL="0" indent="0">
              <a:buNone/>
            </a:pPr>
            <a:endParaRPr lang="en-US" dirty="0"/>
          </a:p>
        </p:txBody>
      </p:sp>
    </p:spTree>
    <p:extLst>
      <p:ext uri="{BB962C8B-B14F-4D97-AF65-F5344CB8AC3E}">
        <p14:creationId xmlns:p14="http://schemas.microsoft.com/office/powerpoint/2010/main" val="3840003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40</TotalTime>
  <Words>977</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Mincho</vt:lpstr>
      <vt:lpstr>Arial</vt:lpstr>
      <vt:lpstr>Cambria</vt:lpstr>
      <vt:lpstr>Franklin Gothic Book</vt:lpstr>
      <vt:lpstr>Helvetica</vt:lpstr>
      <vt:lpstr>Times New Roman</vt:lpstr>
      <vt:lpstr>Wingdings</vt:lpstr>
      <vt:lpstr>Crop</vt:lpstr>
      <vt:lpstr>Malala and Clinton speeches</vt:lpstr>
      <vt:lpstr>Building Background</vt:lpstr>
      <vt:lpstr>Prompt Breakdown</vt:lpstr>
      <vt:lpstr>How do we organize this essay?  How should we NOT organize this essay?</vt:lpstr>
      <vt:lpstr>How do we take notes as we read? </vt:lpstr>
      <vt:lpstr>Look at the outline given!</vt:lpstr>
      <vt:lpstr>Read the speeches- what to do</vt:lpstr>
      <vt:lpstr>Let’s read…</vt:lpstr>
      <vt:lpstr>Common conditions?  (Whole group discussion)</vt:lpstr>
      <vt:lpstr>Thesis- fill in the blanks</vt:lpstr>
      <vt:lpstr>How do we create an outline? </vt:lpstr>
      <vt:lpstr>Written Outline Example</vt:lpstr>
      <vt:lpstr>Diamond Example</vt:lpstr>
      <vt:lpstr>YOU create an outline Use a separate sheet of paper </vt:lpstr>
      <vt:lpstr>Let’s draft an essay! But first…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 and Clinton speeches</dc:title>
  <dc:creator>Kirby, Kyler</dc:creator>
  <cp:lastModifiedBy>Kirby, Kyler</cp:lastModifiedBy>
  <cp:revision>12</cp:revision>
  <dcterms:created xsi:type="dcterms:W3CDTF">2016-08-31T18:32:44Z</dcterms:created>
  <dcterms:modified xsi:type="dcterms:W3CDTF">2016-08-31T19:12:53Z</dcterms:modified>
</cp:coreProperties>
</file>