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3" r:id="rId5"/>
    <p:sldId id="258" r:id="rId6"/>
    <p:sldId id="259" r:id="rId7"/>
    <p:sldId id="260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2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D130B-D3B7-4368-9066-92541405F4C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4BD4-67B5-4B8E-BFA9-3B45C445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2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https://litemind.com/top-3-reasons-to-improve-your-vocabulary/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4BD4-67B5-4B8E-BFA9-3B45C44553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Daily Vocab. 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How-to Guide</a:t>
            </a:r>
          </a:p>
        </p:txBody>
      </p:sp>
    </p:spTree>
    <p:extLst>
      <p:ext uri="{BB962C8B-B14F-4D97-AF65-F5344CB8AC3E}">
        <p14:creationId xmlns:p14="http://schemas.microsoft.com/office/powerpoint/2010/main" val="351736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Aberration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Something (such as a problem or type of behavior) that is unusual or unexpected</a:t>
            </a:r>
          </a:p>
          <a:p>
            <a:pPr marL="457200" indent="-457200">
              <a:buAutoNum type="arabicPeriod"/>
            </a:pPr>
            <a:r>
              <a:rPr lang="en-US" sz="2400" dirty="0"/>
              <a:t>Noun</a:t>
            </a:r>
          </a:p>
          <a:p>
            <a:pPr marL="457200" indent="-457200">
              <a:buAutoNum type="arabicPeriod"/>
            </a:pPr>
            <a:r>
              <a:rPr lang="en-US" sz="2400" dirty="0"/>
              <a:t>Aberrational (adj.)</a:t>
            </a:r>
          </a:p>
          <a:p>
            <a:pPr marL="457200" indent="-457200">
              <a:buAutoNum type="arabicPeriod"/>
            </a:pPr>
            <a:r>
              <a:rPr lang="en-US" sz="2400" dirty="0"/>
              <a:t>Insanity, derangement, instability</a:t>
            </a:r>
          </a:p>
          <a:p>
            <a:pPr marL="457200" indent="-457200">
              <a:buAutoNum type="arabicPeriod"/>
            </a:pPr>
            <a:r>
              <a:rPr lang="en-US" sz="2400" dirty="0"/>
              <a:t>Rationality, reasonability, calm </a:t>
            </a:r>
          </a:p>
          <a:p>
            <a:pPr marL="457200" indent="-457200">
              <a:buAutoNum type="arabicPeriod"/>
            </a:pPr>
            <a:r>
              <a:rPr lang="en-US" sz="2400" dirty="0"/>
              <a:t>For her, such a low grade on an exam was an aberration. </a:t>
            </a:r>
          </a:p>
        </p:txBody>
      </p:sp>
    </p:spTree>
    <p:extLst>
      <p:ext uri="{BB962C8B-B14F-4D97-AF65-F5344CB8AC3E}">
        <p14:creationId xmlns:p14="http://schemas.microsoft.com/office/powerpoint/2010/main" val="199788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/>
              <a:t>Abbreviate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To make (something) shorter; </a:t>
            </a:r>
            <a:r>
              <a:rPr lang="en-US" sz="2400" i="1" dirty="0"/>
              <a:t>especially</a:t>
            </a:r>
            <a:r>
              <a:rPr lang="en-US" sz="2400" dirty="0"/>
              <a:t> : to reduce (a word or name) to a shorter form</a:t>
            </a:r>
          </a:p>
          <a:p>
            <a:pPr marL="457200" indent="-457200">
              <a:buAutoNum type="arabicPeriod"/>
            </a:pPr>
            <a:r>
              <a:rPr lang="en-US" sz="2400" dirty="0"/>
              <a:t>Verb</a:t>
            </a:r>
          </a:p>
          <a:p>
            <a:pPr marL="457200" indent="-457200">
              <a:buAutoNum type="arabicPeriod"/>
            </a:pPr>
            <a:r>
              <a:rPr lang="en-US" sz="2400" dirty="0"/>
              <a:t>Abbreviated (v), abbreviating (v), abbreviator (n)</a:t>
            </a:r>
          </a:p>
          <a:p>
            <a:pPr marL="457200" indent="-457200">
              <a:buAutoNum type="arabicPeriod"/>
            </a:pPr>
            <a:r>
              <a:rPr lang="en-US" sz="2400" dirty="0"/>
              <a:t>Shorten, curtail, abridge</a:t>
            </a:r>
          </a:p>
          <a:p>
            <a:pPr marL="457200" indent="-457200">
              <a:buAutoNum type="arabicPeriod"/>
            </a:pPr>
            <a:r>
              <a:rPr lang="en-US" sz="2400" dirty="0"/>
              <a:t>Elongate, extend, maximize</a:t>
            </a:r>
          </a:p>
          <a:p>
            <a:pPr marL="457200" indent="-457200">
              <a:buAutoNum type="arabicPeriod"/>
            </a:pPr>
            <a:r>
              <a:rPr lang="en-US" sz="2400" dirty="0"/>
              <a:t>You can abbreviate the word “building” as “bldg.”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97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Abstinence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The practice of not doing or having something that is wanted or enjoyable</a:t>
            </a:r>
          </a:p>
          <a:p>
            <a:pPr marL="457200" indent="-457200">
              <a:buAutoNum type="arabicPeriod"/>
            </a:pPr>
            <a:r>
              <a:rPr lang="en-US" sz="2400" dirty="0"/>
              <a:t>Noun</a:t>
            </a:r>
          </a:p>
          <a:p>
            <a:pPr marL="457200" indent="-457200">
              <a:buAutoNum type="arabicPeriod"/>
            </a:pPr>
            <a:r>
              <a:rPr lang="en-US" sz="2400" dirty="0"/>
              <a:t>Abstinent (adj.), abstinently (adv.)</a:t>
            </a:r>
          </a:p>
          <a:p>
            <a:pPr marL="457200" indent="-457200">
              <a:buAutoNum type="arabicPeriod"/>
            </a:pPr>
            <a:r>
              <a:rPr lang="en-US" sz="2400" dirty="0"/>
              <a:t>Self-denial, sobriety, temperance</a:t>
            </a:r>
          </a:p>
          <a:p>
            <a:pPr marL="457200" indent="-457200">
              <a:buAutoNum type="arabicPeriod"/>
            </a:pPr>
            <a:r>
              <a:rPr lang="en-US" sz="2400" dirty="0"/>
              <a:t>Gluttony, greed, voracity</a:t>
            </a:r>
          </a:p>
          <a:p>
            <a:pPr marL="457200" indent="-457200">
              <a:buAutoNum type="arabicPeriod"/>
            </a:pPr>
            <a:r>
              <a:rPr lang="en-US" sz="2400" dirty="0"/>
              <a:t>My parents ask for abstinence of cursing because it makes me look bad. 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40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adumbrate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To foreshadow vaguely; to suggest, disclose, or outline partially</a:t>
            </a:r>
          </a:p>
          <a:p>
            <a:pPr marL="457200" indent="-457200">
              <a:buAutoNum type="arabicPeriod"/>
            </a:pPr>
            <a:r>
              <a:rPr lang="en-US" sz="2400" dirty="0"/>
              <a:t>Verb </a:t>
            </a:r>
          </a:p>
          <a:p>
            <a:pPr marL="457200" indent="-457200">
              <a:buAutoNum type="arabicPeriod"/>
            </a:pPr>
            <a:r>
              <a:rPr lang="en-US" sz="2400" dirty="0"/>
              <a:t>Adumbrated (v), adumbrating (v), adumbration (n), adumbrative (adj.), adumbratively (adv.)</a:t>
            </a:r>
          </a:p>
          <a:p>
            <a:pPr marL="457200" indent="-457200">
              <a:buAutoNum type="arabicPeriod"/>
            </a:pPr>
            <a:r>
              <a:rPr lang="en-US" sz="2400" dirty="0"/>
              <a:t>Foreshadow, harbinger, foresee</a:t>
            </a:r>
          </a:p>
          <a:p>
            <a:pPr marL="457200" indent="-457200">
              <a:buAutoNum type="arabicPeriod"/>
            </a:pPr>
            <a:r>
              <a:rPr lang="en-US" sz="2400" dirty="0"/>
              <a:t>Descriptive, full disclosure, detailed</a:t>
            </a:r>
          </a:p>
          <a:p>
            <a:pPr marL="457200" indent="-457200">
              <a:buAutoNum type="arabicPeriod"/>
            </a:pPr>
            <a:r>
              <a:rPr lang="en-US" sz="2400" dirty="0"/>
              <a:t>The strife in Bloody Kansas in the 1850s </a:t>
            </a:r>
            <a:r>
              <a:rPr lang="en-US" sz="2400" i="1" dirty="0"/>
              <a:t>adumbrated</a:t>
            </a:r>
            <a:r>
              <a:rPr lang="en-US" sz="2400" dirty="0"/>
              <a:t> a civil war that would follow.</a:t>
            </a:r>
          </a:p>
        </p:txBody>
      </p:sp>
    </p:spTree>
    <p:extLst>
      <p:ext uri="{BB962C8B-B14F-4D97-AF65-F5344CB8AC3E}">
        <p14:creationId xmlns:p14="http://schemas.microsoft.com/office/powerpoint/2010/main" val="2880366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A difficult situation or condition : misfortune or tragedy</a:t>
            </a:r>
          </a:p>
          <a:p>
            <a:pPr marL="457200" indent="-457200">
              <a:buAutoNum type="arabicPeriod"/>
            </a:pPr>
            <a:r>
              <a:rPr lang="en-US" sz="2800" dirty="0"/>
              <a:t>Noun </a:t>
            </a:r>
          </a:p>
          <a:p>
            <a:pPr marL="457200" indent="-457200">
              <a:buAutoNum type="arabicPeriod"/>
            </a:pPr>
            <a:r>
              <a:rPr lang="en-US" sz="2800" dirty="0"/>
              <a:t>Adversities (pl. n.), adverse (adj.)</a:t>
            </a:r>
          </a:p>
          <a:p>
            <a:pPr marL="457200" indent="-457200">
              <a:buAutoNum type="arabicPeriod"/>
            </a:pPr>
            <a:r>
              <a:rPr lang="en-US" sz="2800" dirty="0"/>
              <a:t>Misfortune, mischance, tribulation </a:t>
            </a:r>
          </a:p>
          <a:p>
            <a:pPr marL="457200" indent="-457200">
              <a:buAutoNum type="arabicPeriod"/>
            </a:pPr>
            <a:r>
              <a:rPr lang="en-US" sz="2800" dirty="0"/>
              <a:t>Fortune, luck, serendipity </a:t>
            </a:r>
          </a:p>
          <a:p>
            <a:pPr marL="457200" indent="-457200">
              <a:buAutoNum type="arabicPeriod"/>
            </a:pPr>
            <a:r>
              <a:rPr lang="en-US" sz="2800" dirty="0"/>
              <a:t>He showed courage in the face of </a:t>
            </a:r>
            <a:r>
              <a:rPr lang="en-US" sz="2800" i="1" dirty="0"/>
              <a:t>adversity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87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Aesthetic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Of or relating to art or beauty</a:t>
            </a:r>
          </a:p>
          <a:p>
            <a:pPr marL="457200" indent="-457200">
              <a:buAutoNum type="arabicPeriod"/>
            </a:pPr>
            <a:r>
              <a:rPr lang="en-US" sz="2800" dirty="0"/>
              <a:t>Adjective  </a:t>
            </a:r>
          </a:p>
          <a:p>
            <a:pPr marL="457200" indent="-457200">
              <a:buAutoNum type="arabicPeriod"/>
            </a:pPr>
            <a:r>
              <a:rPr lang="en-US" sz="2800" dirty="0"/>
              <a:t>Aesthetically (adv.)</a:t>
            </a:r>
          </a:p>
          <a:p>
            <a:pPr marL="457200" indent="-457200">
              <a:buAutoNum type="arabicPeriod"/>
            </a:pPr>
            <a:r>
              <a:rPr lang="en-US" sz="2800" dirty="0"/>
              <a:t>Beautiful, well-favored, attractive </a:t>
            </a:r>
          </a:p>
          <a:p>
            <a:pPr marL="457200" indent="-457200">
              <a:buAutoNum type="arabicPeriod"/>
            </a:pPr>
            <a:r>
              <a:rPr lang="en-US" sz="2800" dirty="0"/>
              <a:t>Grotesque, homely, unpleasing </a:t>
            </a:r>
          </a:p>
          <a:p>
            <a:pPr marL="457200" indent="-457200">
              <a:buAutoNum type="arabicPeriod"/>
            </a:pPr>
            <a:r>
              <a:rPr lang="en-US" sz="2800" dirty="0"/>
              <a:t>There are practical as well as aesthetic reasons for planting trees.</a:t>
            </a:r>
          </a:p>
        </p:txBody>
      </p:sp>
    </p:spTree>
    <p:extLst>
      <p:ext uri="{BB962C8B-B14F-4D97-AF65-F5344CB8AC3E}">
        <p14:creationId xmlns:p14="http://schemas.microsoft.com/office/powerpoint/2010/main" val="96565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Amicable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Showing a polite and friendly desire to avoid disagreement and argument</a:t>
            </a:r>
          </a:p>
          <a:p>
            <a:pPr marL="457200" indent="-457200">
              <a:buAutoNum type="arabicPeriod"/>
            </a:pPr>
            <a:r>
              <a:rPr lang="en-US" sz="2800" dirty="0"/>
              <a:t>Adjective  </a:t>
            </a:r>
          </a:p>
          <a:p>
            <a:pPr marL="457200" indent="-457200">
              <a:buAutoNum type="arabicPeriod"/>
            </a:pPr>
            <a:r>
              <a:rPr lang="en-US" sz="2800" dirty="0"/>
              <a:t>Amicability (noun), amicableness (noun), amicably (adv.)</a:t>
            </a:r>
          </a:p>
          <a:p>
            <a:pPr marL="457200" indent="-457200">
              <a:buAutoNum type="arabicPeriod"/>
            </a:pPr>
            <a:r>
              <a:rPr lang="en-US" sz="2800" dirty="0"/>
              <a:t>Agreeable, congenial, kindred </a:t>
            </a:r>
          </a:p>
          <a:p>
            <a:pPr marL="457200" indent="-457200">
              <a:buAutoNum type="arabicPeriod"/>
            </a:pPr>
            <a:r>
              <a:rPr lang="en-US" sz="2800" dirty="0"/>
              <a:t>Antagonistic, contentious, quarrelsome  </a:t>
            </a:r>
          </a:p>
          <a:p>
            <a:pPr marL="457200" indent="-457200">
              <a:buAutoNum type="arabicPeriod"/>
            </a:pPr>
            <a:r>
              <a:rPr lang="en-US" sz="2800" dirty="0"/>
              <a:t>The contract negotiations between the hotel workers and management were reasonably </a:t>
            </a:r>
            <a:r>
              <a:rPr lang="en-US" sz="2800" i="1" dirty="0"/>
              <a:t>amicable</a:t>
            </a:r>
            <a:r>
              <a:rPr lang="en-US" sz="2800" dirty="0"/>
              <a:t>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36177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Anachronistic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7429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Something (such as a word, an object, or an event) that is mistakenly placed in a time where it does not belong in a story, movie, etc.; a person or a thing that seems to belong to the past and not to fit in the present</a:t>
            </a:r>
          </a:p>
          <a:p>
            <a:pPr marL="457200" indent="-457200">
              <a:buAutoNum type="arabicPeriod"/>
            </a:pPr>
            <a:r>
              <a:rPr lang="en-US" sz="2400" dirty="0"/>
              <a:t>Adjective</a:t>
            </a:r>
          </a:p>
          <a:p>
            <a:pPr marL="457200" indent="-457200">
              <a:buAutoNum type="arabicPeriod"/>
            </a:pPr>
            <a:r>
              <a:rPr lang="en-US" sz="2400" dirty="0"/>
              <a:t>Anachronism (n.), anachronistically (adv.), anachronous (adj.), anachronously (adv.)</a:t>
            </a:r>
          </a:p>
          <a:p>
            <a:pPr marL="457200" indent="-457200">
              <a:buAutoNum type="arabicPeriod"/>
            </a:pPr>
            <a:r>
              <a:rPr lang="en-US" sz="2400" dirty="0"/>
              <a:t>Incongruous, old fashioned, ill-fitting </a:t>
            </a:r>
          </a:p>
          <a:p>
            <a:pPr marL="457200" indent="-457200">
              <a:buAutoNum type="arabicPeriod"/>
            </a:pPr>
            <a:r>
              <a:rPr lang="en-US" sz="2400" dirty="0"/>
              <a:t>Placed, time-fitting, era</a:t>
            </a:r>
          </a:p>
          <a:p>
            <a:pPr marL="457200" indent="-457200">
              <a:buAutoNum type="arabicPeriod"/>
            </a:pPr>
            <a:r>
              <a:rPr lang="en-US" sz="2400" dirty="0"/>
              <a:t>He's an old-fashioned politician who is seen by many of his colleagues as an </a:t>
            </a:r>
            <a:r>
              <a:rPr lang="en-US" sz="2400" i="1" dirty="0"/>
              <a:t>anachronism</a:t>
            </a:r>
            <a:r>
              <a:rPr lang="en-US" sz="2400" dirty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Anecdote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A short story about an interesting or funny/sad event or occurrence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Noun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Anecdotes (n)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Story, Tale, Incident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Data, Facts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Any competent science reporter knows </a:t>
            </a:r>
            <a:r>
              <a:rPr lang="en-US" sz="2800" i="1" dirty="0"/>
              <a:t>anecdotes</a:t>
            </a:r>
            <a:r>
              <a:rPr lang="en-US" sz="2800" dirty="0"/>
              <a:t> are not data and that one dramatic story proves nothing.</a:t>
            </a:r>
          </a:p>
        </p:txBody>
      </p:sp>
    </p:spTree>
    <p:extLst>
      <p:ext uri="{BB962C8B-B14F-4D97-AF65-F5344CB8AC3E}">
        <p14:creationId xmlns:p14="http://schemas.microsoft.com/office/powerpoint/2010/main" val="141630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Anonymous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Made or done by someone unknown; not distinct or noticeable; lacking interesting or unusual characteristics</a:t>
            </a:r>
          </a:p>
          <a:p>
            <a:pPr marL="457200" indent="-457200">
              <a:buAutoNum type="arabicPeriod"/>
            </a:pPr>
            <a:r>
              <a:rPr lang="en-US" sz="2800" dirty="0"/>
              <a:t>Adjective</a:t>
            </a:r>
          </a:p>
          <a:p>
            <a:pPr marL="457200" indent="-457200">
              <a:buAutoNum type="arabicPeriod"/>
            </a:pPr>
            <a:r>
              <a:rPr lang="en-US" sz="2800" dirty="0"/>
              <a:t>Anonymously (adv.), Anonymousness (n)</a:t>
            </a:r>
          </a:p>
          <a:p>
            <a:pPr marL="457200" indent="-457200">
              <a:buAutoNum type="arabicPeriod"/>
            </a:pPr>
            <a:r>
              <a:rPr lang="en-US" sz="2800" dirty="0"/>
              <a:t>Unidentified, unnamed, unspecified</a:t>
            </a:r>
          </a:p>
          <a:p>
            <a:pPr marL="457200" indent="-457200">
              <a:buAutoNum type="arabicPeriod"/>
            </a:pPr>
            <a:r>
              <a:rPr lang="en-US" sz="2800" dirty="0"/>
              <a:t>Termed, claimed, specified </a:t>
            </a:r>
          </a:p>
          <a:p>
            <a:pPr marL="457200" indent="-457200">
              <a:buAutoNum type="arabicPeriod"/>
            </a:pPr>
            <a:r>
              <a:rPr lang="en-US" sz="2800" dirty="0"/>
              <a:t>His was just another </a:t>
            </a:r>
            <a:r>
              <a:rPr lang="en-US" sz="2800" i="1" dirty="0"/>
              <a:t>anonymous</a:t>
            </a:r>
            <a:r>
              <a:rPr lang="en-US" sz="2800" dirty="0"/>
              <a:t> face in the crowd.</a:t>
            </a:r>
          </a:p>
        </p:txBody>
      </p:sp>
    </p:spTree>
    <p:extLst>
      <p:ext uri="{BB962C8B-B14F-4D97-AF65-F5344CB8AC3E}">
        <p14:creationId xmlns:p14="http://schemas.microsoft.com/office/powerpoint/2010/main" val="346664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8735"/>
            <a:ext cx="10178322" cy="50539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Daily exposure to a new vocabulary word will increase your word bank, which in turn makes you a better reader, writer, and overall student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Increased vocabulary helps with </a:t>
            </a:r>
          </a:p>
          <a:p>
            <a:pPr lvl="1"/>
            <a:r>
              <a:rPr lang="en-US" dirty="0"/>
              <a:t>FSA</a:t>
            </a:r>
          </a:p>
          <a:p>
            <a:pPr lvl="1"/>
            <a:r>
              <a:rPr lang="en-US" dirty="0"/>
              <a:t>ACT (</a:t>
            </a:r>
            <a:r>
              <a:rPr lang="en-US" dirty="0">
                <a:sym typeface="Wingdings" panose="05000000000000000000" pitchFamily="2" charset="2"/>
              </a:rPr>
              <a:t> college)</a:t>
            </a:r>
            <a:endParaRPr lang="en-US" dirty="0"/>
          </a:p>
          <a:p>
            <a:pPr lvl="1"/>
            <a:r>
              <a:rPr lang="en-US" dirty="0"/>
              <a:t>SAT(</a:t>
            </a:r>
            <a:r>
              <a:rPr lang="en-US" dirty="0">
                <a:sym typeface="Wingdings" panose="05000000000000000000" pitchFamily="2" charset="2"/>
              </a:rPr>
              <a:t> college)</a:t>
            </a:r>
            <a:endParaRPr lang="en-US" dirty="0"/>
          </a:p>
          <a:p>
            <a:pPr lvl="1"/>
            <a:r>
              <a:rPr lang="en-US" dirty="0"/>
              <a:t>AP (</a:t>
            </a:r>
            <a:r>
              <a:rPr lang="en-US" dirty="0">
                <a:sym typeface="Wingdings" panose="05000000000000000000" pitchFamily="2" charset="2"/>
              </a:rPr>
              <a:t> college)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One a day is enough to let you absorb the word and use it in a daily assignment</a:t>
            </a:r>
          </a:p>
          <a:p>
            <a:pPr lvl="1"/>
            <a:r>
              <a:rPr lang="en-US" dirty="0"/>
              <a:t>“Every time you grasp a new word, you end up with more than just a new tool: you understand the ones you already know better” (Litemind.com)</a:t>
            </a:r>
          </a:p>
          <a:p>
            <a:endParaRPr lang="en-US" b="1" dirty="0"/>
          </a:p>
          <a:p>
            <a:r>
              <a:rPr lang="en-US" dirty="0"/>
              <a:t>YOU WILL USE THESE WORDS IN 10</a:t>
            </a:r>
            <a:r>
              <a:rPr lang="en-US" baseline="30000" dirty="0"/>
              <a:t>TH</a:t>
            </a:r>
            <a:r>
              <a:rPr lang="en-US" dirty="0"/>
              <a:t>, 11</a:t>
            </a:r>
            <a:r>
              <a:rPr lang="en-US" baseline="30000" dirty="0"/>
              <a:t>TH</a:t>
            </a:r>
            <a:r>
              <a:rPr lang="en-US" dirty="0"/>
              <a:t>, AND 12</a:t>
            </a:r>
            <a:r>
              <a:rPr lang="en-US" baseline="30000" dirty="0"/>
              <a:t>TH</a:t>
            </a:r>
            <a:r>
              <a:rPr lang="en-US" dirty="0"/>
              <a:t> GRADES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8947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antagonist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A person who opposes another person</a:t>
            </a:r>
          </a:p>
          <a:p>
            <a:pPr marL="457200" indent="-457200">
              <a:buAutoNum type="arabicPeriod"/>
            </a:pPr>
            <a:r>
              <a:rPr lang="en-US" sz="2800" dirty="0"/>
              <a:t>Noun</a:t>
            </a:r>
          </a:p>
          <a:p>
            <a:pPr marL="457200" indent="-457200">
              <a:buAutoNum type="arabicPeriod"/>
            </a:pPr>
            <a:r>
              <a:rPr lang="en-US" sz="2800" dirty="0"/>
              <a:t>Antagonists (</a:t>
            </a:r>
            <a:r>
              <a:rPr lang="en-US" sz="2800" dirty="0" err="1"/>
              <a:t>pl.n</a:t>
            </a:r>
            <a:r>
              <a:rPr lang="en-US" sz="2800" dirty="0"/>
              <a:t>.)</a:t>
            </a:r>
          </a:p>
          <a:p>
            <a:pPr marL="457200" indent="-457200">
              <a:buAutoNum type="arabicPeriod"/>
            </a:pPr>
            <a:r>
              <a:rPr lang="en-US" sz="2800" dirty="0"/>
              <a:t>Adversary, Enemy, Hostile</a:t>
            </a:r>
          </a:p>
          <a:p>
            <a:pPr marL="457200" indent="-457200">
              <a:buAutoNum type="arabicPeriod"/>
            </a:pPr>
            <a:r>
              <a:rPr lang="en-US" sz="2800" dirty="0"/>
              <a:t>Comrade, Friend, Amigo</a:t>
            </a:r>
          </a:p>
          <a:p>
            <a:pPr marL="457200" indent="-457200">
              <a:buAutoNum type="arabicPeriod"/>
            </a:pPr>
            <a:r>
              <a:rPr lang="en-US" sz="2800" dirty="0"/>
              <a:t>They are interested in character first, and in Don, a foul-mouthed psychopath with a hair-trigger temper and buried longings for Gal's wife, they have created a truly scary </a:t>
            </a:r>
            <a:r>
              <a:rPr lang="en-US" sz="2800" i="1" dirty="0"/>
              <a:t>antagonist.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1585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Lacking in interest and life;  Very dry : having very little rain or water</a:t>
            </a:r>
          </a:p>
          <a:p>
            <a:pPr marL="457200" indent="-457200">
              <a:buAutoNum type="arabicPeriod"/>
            </a:pPr>
            <a:r>
              <a:rPr lang="en-US" sz="2800" dirty="0"/>
              <a:t>Adjective </a:t>
            </a:r>
          </a:p>
          <a:p>
            <a:pPr marL="457200" indent="-457200">
              <a:buAutoNum type="arabicPeriod"/>
            </a:pPr>
            <a:r>
              <a:rPr lang="en-US" sz="2800" dirty="0"/>
              <a:t>Aridity (n), aridness (n)</a:t>
            </a:r>
          </a:p>
          <a:p>
            <a:pPr marL="457200" indent="-457200">
              <a:buAutoNum type="arabicPeriod"/>
            </a:pPr>
            <a:r>
              <a:rPr lang="en-US" sz="2800" dirty="0"/>
              <a:t>Drab, drudging, monotonous </a:t>
            </a:r>
          </a:p>
          <a:p>
            <a:pPr marL="457200" indent="-457200">
              <a:buAutoNum type="arabicPeriod"/>
            </a:pPr>
            <a:r>
              <a:rPr lang="en-US" sz="2800" dirty="0"/>
              <a:t>Engaging, engrossing, gripping </a:t>
            </a:r>
          </a:p>
          <a:p>
            <a:pPr marL="457200" indent="-457200">
              <a:buAutoNum type="arabicPeriod"/>
            </a:pPr>
            <a:r>
              <a:rPr lang="en-US" sz="2800" dirty="0"/>
              <a:t>She looked at her math textbook and though, “Man, this is a dull and </a:t>
            </a:r>
            <a:r>
              <a:rPr lang="en-US" sz="2800" i="1" dirty="0"/>
              <a:t>arid</a:t>
            </a:r>
            <a:r>
              <a:rPr lang="en-US" sz="2800" dirty="0"/>
              <a:t> textbook.”</a:t>
            </a:r>
          </a:p>
        </p:txBody>
      </p:sp>
    </p:spTree>
    <p:extLst>
      <p:ext uri="{BB962C8B-B14F-4D97-AF65-F5344CB8AC3E}">
        <p14:creationId xmlns:p14="http://schemas.microsoft.com/office/powerpoint/2010/main" val="4179796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Assiduous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Showing great care, attention, and effort</a:t>
            </a:r>
          </a:p>
          <a:p>
            <a:pPr marL="457200" indent="-457200">
              <a:buAutoNum type="arabicPeriod"/>
            </a:pPr>
            <a:r>
              <a:rPr lang="en-US" sz="2400" dirty="0"/>
              <a:t>Adjective </a:t>
            </a:r>
          </a:p>
          <a:p>
            <a:pPr marL="457200" indent="-457200">
              <a:buAutoNum type="arabicPeriod"/>
            </a:pPr>
            <a:r>
              <a:rPr lang="en-US" sz="2400" dirty="0"/>
              <a:t>Assiduously (adv.), assiduousness (n)</a:t>
            </a:r>
          </a:p>
          <a:p>
            <a:pPr marL="457200" indent="-457200">
              <a:buAutoNum type="arabicPeriod"/>
            </a:pPr>
            <a:r>
              <a:rPr lang="en-US" sz="2400" dirty="0"/>
              <a:t>Diligent, laborious, detail-oriented </a:t>
            </a:r>
          </a:p>
          <a:p>
            <a:pPr marL="457200" indent="-457200">
              <a:buAutoNum type="arabicPeriod"/>
            </a:pPr>
            <a:r>
              <a:rPr lang="en-US" sz="2400" dirty="0"/>
              <a:t>Idle, unoccupied, flighty </a:t>
            </a:r>
          </a:p>
          <a:p>
            <a:pPr marL="457200" indent="-457200">
              <a:buAutoNum type="arabicPeriod"/>
            </a:pPr>
            <a:r>
              <a:rPr lang="en-US" sz="2400" dirty="0"/>
              <a:t>They were assiduous in their search for all the latest facts and figures.</a:t>
            </a:r>
          </a:p>
          <a:p>
            <a:pPr marL="457200" lvl="1" indent="0">
              <a:buNone/>
            </a:pPr>
            <a:r>
              <a:rPr lang="en-US" sz="2200" dirty="0"/>
              <a:t>The project required some assiduous planning.</a:t>
            </a:r>
          </a:p>
        </p:txBody>
      </p:sp>
    </p:spTree>
    <p:extLst>
      <p:ext uri="{BB962C8B-B14F-4D97-AF65-F5344CB8AC3E}">
        <p14:creationId xmlns:p14="http://schemas.microsoft.com/office/powerpoint/2010/main" val="258831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Asylum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Protection given by a government to someone who has left another country in order to escape being harmed; a hospital where people who are mentally ill are cared for</a:t>
            </a:r>
          </a:p>
          <a:p>
            <a:pPr marL="457200" indent="-457200">
              <a:buAutoNum type="arabicPeriod"/>
            </a:pPr>
            <a:r>
              <a:rPr lang="en-US" sz="2400" dirty="0"/>
              <a:t>Noun</a:t>
            </a:r>
          </a:p>
          <a:p>
            <a:pPr marL="457200" indent="-457200">
              <a:buAutoNum type="arabicPeriod"/>
            </a:pPr>
            <a:r>
              <a:rPr lang="en-US" sz="2400" dirty="0"/>
              <a:t>Asylums (</a:t>
            </a:r>
            <a:r>
              <a:rPr lang="en-US" sz="2400" dirty="0" err="1"/>
              <a:t>pl.n</a:t>
            </a:r>
            <a:r>
              <a:rPr lang="en-US" sz="2400" dirty="0"/>
              <a:t>.)</a:t>
            </a:r>
          </a:p>
          <a:p>
            <a:pPr marL="457200" indent="-457200">
              <a:buAutoNum type="arabicPeriod"/>
            </a:pPr>
            <a:r>
              <a:rPr lang="en-US" sz="2400" dirty="0"/>
              <a:t>Sanctuary, shelter, refuge</a:t>
            </a:r>
          </a:p>
          <a:p>
            <a:pPr marL="457200" indent="-457200">
              <a:buAutoNum type="arabicPeriod"/>
            </a:pPr>
            <a:r>
              <a:rPr lang="en-US" sz="2400" dirty="0"/>
              <a:t>Exposed, released, abandoned </a:t>
            </a:r>
          </a:p>
          <a:p>
            <a:pPr marL="457200" indent="-457200">
              <a:buAutoNum type="arabicPeriod"/>
            </a:pPr>
            <a:r>
              <a:rPr lang="en-US" sz="2400" dirty="0"/>
              <a:t>She was granted asylum after it was made clear that she would be killed if she returned to her native country.</a:t>
            </a:r>
          </a:p>
        </p:txBody>
      </p:sp>
    </p:spTree>
    <p:extLst>
      <p:ext uri="{BB962C8B-B14F-4D97-AF65-F5344CB8AC3E}">
        <p14:creationId xmlns:p14="http://schemas.microsoft.com/office/powerpoint/2010/main" val="2877217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Benevolent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Kind and generous</a:t>
            </a:r>
          </a:p>
          <a:p>
            <a:pPr marL="457200" indent="-457200">
              <a:buAutoNum type="arabicPeriod"/>
            </a:pPr>
            <a:r>
              <a:rPr lang="en-US" sz="2400" dirty="0"/>
              <a:t>Adjective</a:t>
            </a:r>
          </a:p>
          <a:p>
            <a:pPr marL="457200" indent="-457200">
              <a:buAutoNum type="arabicPeriod"/>
            </a:pPr>
            <a:r>
              <a:rPr lang="en-US" sz="2400" dirty="0"/>
              <a:t>Benevolently (adv.), benevolentness (n)</a:t>
            </a:r>
          </a:p>
          <a:p>
            <a:pPr marL="457200" indent="-457200">
              <a:buAutoNum type="arabicPeriod"/>
            </a:pPr>
            <a:r>
              <a:rPr lang="en-US" sz="2400" dirty="0"/>
              <a:t>Compassionate, philanthropic, humane </a:t>
            </a:r>
          </a:p>
          <a:p>
            <a:pPr marL="457200" indent="-457200">
              <a:buAutoNum type="arabicPeriod"/>
            </a:pPr>
            <a:r>
              <a:rPr lang="en-US" sz="2400" dirty="0"/>
              <a:t>Barbaric, insensate, fiendish </a:t>
            </a:r>
          </a:p>
          <a:p>
            <a:pPr marL="457200" indent="-457200">
              <a:buAutoNum type="arabicPeriod"/>
            </a:pPr>
            <a:r>
              <a:rPr lang="en-US" sz="2400" dirty="0"/>
              <a:t>He belonged to several benevolent societies and charitable organizations.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Raven apologized benevolently after </a:t>
            </a:r>
            <a:r>
              <a:rPr lang="en-US" sz="2200"/>
              <a:t>she threw paper at my head.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4157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154702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17591"/>
            <a:ext cx="10178322" cy="4732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Every day – new word(s) on board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Each week- 4 new words, quiz on Friday</a:t>
            </a:r>
          </a:p>
          <a:p>
            <a:pPr marL="914400" lvl="1" indent="-457200">
              <a:buAutoNum type="arabicPeriod"/>
            </a:pPr>
            <a:r>
              <a:rPr lang="en-US" sz="2000" dirty="0"/>
              <a:t>Each quiz is an accumulation of all new words (4, 8, 12, etc.)</a:t>
            </a:r>
          </a:p>
          <a:p>
            <a:pPr marL="914400" lvl="1" indent="-457200">
              <a:buAutoNum type="arabicPeriod"/>
            </a:pPr>
            <a:r>
              <a:rPr lang="en-US" sz="2000" dirty="0"/>
              <a:t>THIS MIGHT CHANGE! I WILL KEEP YOU UPDATED!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3. You must use iPad to look up information</a:t>
            </a:r>
          </a:p>
          <a:p>
            <a:pPr marL="914400" lvl="1" indent="-457200">
              <a:buAutoNum type="arabicPeriod"/>
            </a:pPr>
            <a:r>
              <a:rPr lang="en-US" sz="2000" dirty="0"/>
              <a:t>You must use </a:t>
            </a:r>
            <a:r>
              <a:rPr lang="en-US" sz="2000" dirty="0">
                <a:hlinkClick r:id="rId2"/>
              </a:rPr>
              <a:t>http://www.merriam-webster.com</a:t>
            </a:r>
            <a:r>
              <a:rPr lang="en-US" sz="2000" dirty="0"/>
              <a:t> – no exceptions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4. You must follow exact format or you won’t receive credit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703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do: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You must alphabetized them in your toolbox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Toolbox must stay in the classroom</a:t>
            </a:r>
          </a:p>
          <a:p>
            <a:endParaRPr lang="en-US" sz="3600" dirty="0"/>
          </a:p>
          <a:p>
            <a:r>
              <a:rPr lang="en-US" sz="3600" dirty="0"/>
              <a:t>You may take out the notecards and bring them back</a:t>
            </a:r>
          </a:p>
          <a:p>
            <a:endParaRPr lang="en-US" sz="3600" dirty="0"/>
          </a:p>
          <a:p>
            <a:r>
              <a:rPr lang="en-US" sz="3600" dirty="0"/>
              <a:t>Random notecard check- be prepared and no slacking! </a:t>
            </a:r>
          </a:p>
        </p:txBody>
      </p:sp>
    </p:spTree>
    <p:extLst>
      <p:ext uri="{BB962C8B-B14F-4D97-AF65-F5344CB8AC3E}">
        <p14:creationId xmlns:p14="http://schemas.microsoft.com/office/powerpoint/2010/main" val="130701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  <a:br>
              <a:rPr lang="en-US" dirty="0"/>
            </a:br>
            <a:r>
              <a:rPr lang="en-US" dirty="0"/>
              <a:t>front of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/>
              <a:t># from list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Write the vocab. word here in large print</a:t>
            </a:r>
          </a:p>
        </p:txBody>
      </p:sp>
      <p:sp>
        <p:nvSpPr>
          <p:cNvPr id="4" name="Oval 3"/>
          <p:cNvSpPr/>
          <p:nvPr/>
        </p:nvSpPr>
        <p:spPr>
          <a:xfrm>
            <a:off x="10157254" y="2273643"/>
            <a:ext cx="345989" cy="4201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  <a:br>
              <a:rPr lang="en-US" dirty="0"/>
            </a:br>
            <a:r>
              <a:rPr lang="en-US" dirty="0"/>
              <a:t>front of card-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0244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1	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b="1" dirty="0"/>
              <a:t>Aberration</a:t>
            </a:r>
          </a:p>
        </p:txBody>
      </p:sp>
      <p:sp>
        <p:nvSpPr>
          <p:cNvPr id="4" name="Oval 3"/>
          <p:cNvSpPr/>
          <p:nvPr/>
        </p:nvSpPr>
        <p:spPr>
          <a:xfrm>
            <a:off x="10293178" y="2286001"/>
            <a:ext cx="345989" cy="4201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  <a:br>
              <a:rPr lang="en-US" dirty="0"/>
            </a:br>
            <a:r>
              <a:rPr lang="en-US" dirty="0"/>
              <a:t>back of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600" dirty="0"/>
              <a:t>Definition (use definition at the top of the page, right under the term)</a:t>
            </a:r>
          </a:p>
          <a:p>
            <a:pPr marL="457200" indent="-457200">
              <a:buAutoNum type="arabicPeriod"/>
            </a:pPr>
            <a:r>
              <a:rPr lang="en-US" sz="2600" dirty="0"/>
              <a:t>Part of speech (noun, verb, adjective, adverb, etc.)</a:t>
            </a:r>
          </a:p>
          <a:p>
            <a:pPr marL="457200" indent="-457200">
              <a:buAutoNum type="arabicPeriod"/>
            </a:pPr>
            <a:r>
              <a:rPr lang="en-US" sz="2600" dirty="0"/>
              <a:t>Variations (any other way to write the word AND the parts of speech)</a:t>
            </a:r>
          </a:p>
          <a:p>
            <a:pPr marL="457200" indent="-457200">
              <a:buAutoNum type="arabicPeriod"/>
            </a:pPr>
            <a:r>
              <a:rPr lang="en-US" sz="2600" dirty="0"/>
              <a:t>Synonyms (minimum 3)</a:t>
            </a:r>
          </a:p>
          <a:p>
            <a:pPr marL="457200" indent="-457200">
              <a:buAutoNum type="arabicPeriod"/>
            </a:pPr>
            <a:r>
              <a:rPr lang="en-US" sz="2600" dirty="0"/>
              <a:t>Antonyms (minimum 3)</a:t>
            </a:r>
          </a:p>
          <a:p>
            <a:pPr marL="457200" indent="-457200">
              <a:buAutoNum type="arabicPeriod"/>
            </a:pPr>
            <a:r>
              <a:rPr lang="en-US" sz="2600" dirty="0"/>
              <a:t>Use word in a sentence </a:t>
            </a:r>
          </a:p>
        </p:txBody>
      </p:sp>
    </p:spTree>
    <p:extLst>
      <p:ext uri="{BB962C8B-B14F-4D97-AF65-F5344CB8AC3E}">
        <p14:creationId xmlns:p14="http://schemas.microsoft.com/office/powerpoint/2010/main" val="225167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  <a:br>
              <a:rPr lang="en-US" dirty="0"/>
            </a:br>
            <a:r>
              <a:rPr lang="en-US" dirty="0"/>
              <a:t>back of card-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600" dirty="0"/>
              <a:t>Something (such as a problem or type of behavior) that is unusual or unexpected</a:t>
            </a:r>
          </a:p>
          <a:p>
            <a:pPr marL="457200" indent="-457200">
              <a:buAutoNum type="arabicPeriod"/>
            </a:pPr>
            <a:r>
              <a:rPr lang="en-US" sz="2600" dirty="0"/>
              <a:t>Noun</a:t>
            </a:r>
          </a:p>
          <a:p>
            <a:pPr marL="457200" indent="-457200">
              <a:buAutoNum type="arabicPeriod"/>
            </a:pPr>
            <a:r>
              <a:rPr lang="en-US" sz="2600" dirty="0"/>
              <a:t>Aberrational (adj.)</a:t>
            </a:r>
          </a:p>
          <a:p>
            <a:pPr marL="457200" indent="-457200">
              <a:buAutoNum type="arabicPeriod"/>
            </a:pPr>
            <a:r>
              <a:rPr lang="en-US" sz="2600" dirty="0"/>
              <a:t>Insanity, derangement, instability</a:t>
            </a:r>
          </a:p>
          <a:p>
            <a:pPr marL="457200" indent="-457200">
              <a:buAutoNum type="arabicPeriod"/>
            </a:pPr>
            <a:r>
              <a:rPr lang="en-US" sz="2600" dirty="0"/>
              <a:t>Rationality, reasonability, calm </a:t>
            </a:r>
          </a:p>
          <a:p>
            <a:pPr marL="457200" indent="-457200">
              <a:buAutoNum type="arabicPeriod"/>
            </a:pPr>
            <a:r>
              <a:rPr lang="en-US" sz="2600" dirty="0"/>
              <a:t>For her, such a low grade on an exam was an aberration. </a:t>
            </a:r>
          </a:p>
        </p:txBody>
      </p:sp>
    </p:spTree>
    <p:extLst>
      <p:ext uri="{BB962C8B-B14F-4D97-AF65-F5344CB8AC3E}">
        <p14:creationId xmlns:p14="http://schemas.microsoft.com/office/powerpoint/2010/main" val="340801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words 1-100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46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310</TotalTime>
  <Words>1057</Words>
  <Application>Microsoft Office PowerPoint</Application>
  <PresentationFormat>Widescreen</PresentationFormat>
  <Paragraphs>172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Impact</vt:lpstr>
      <vt:lpstr>Wingdings</vt:lpstr>
      <vt:lpstr>Badge</vt:lpstr>
      <vt:lpstr>Daily Vocab. Words</vt:lpstr>
      <vt:lpstr>Why?</vt:lpstr>
      <vt:lpstr>What we do:</vt:lpstr>
      <vt:lpstr>What we do: (Cont.)</vt:lpstr>
      <vt:lpstr>Format front of card</vt:lpstr>
      <vt:lpstr>Format front of card- example</vt:lpstr>
      <vt:lpstr>Format back of card</vt:lpstr>
      <vt:lpstr>Format back of card- example</vt:lpstr>
      <vt:lpstr>Vocabulary words 1-100</vt:lpstr>
      <vt:lpstr>Aberration</vt:lpstr>
      <vt:lpstr>Abbreviate</vt:lpstr>
      <vt:lpstr>Abstinence </vt:lpstr>
      <vt:lpstr>adumbrate</vt:lpstr>
      <vt:lpstr>Adversity</vt:lpstr>
      <vt:lpstr>Aesthetic </vt:lpstr>
      <vt:lpstr>Amicable </vt:lpstr>
      <vt:lpstr>Anachronistic</vt:lpstr>
      <vt:lpstr>Anecdote </vt:lpstr>
      <vt:lpstr>Anonymous </vt:lpstr>
      <vt:lpstr>antagonist </vt:lpstr>
      <vt:lpstr>Arid</vt:lpstr>
      <vt:lpstr>Assiduous </vt:lpstr>
      <vt:lpstr>Asylum</vt:lpstr>
      <vt:lpstr>Benevolent </vt:lpstr>
      <vt:lpstr>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Vocab. Words</dc:title>
  <dc:creator>Kirby, Kyler</dc:creator>
  <cp:lastModifiedBy>Kirby, Kyler</cp:lastModifiedBy>
  <cp:revision>50</cp:revision>
  <dcterms:created xsi:type="dcterms:W3CDTF">2016-07-21T20:00:37Z</dcterms:created>
  <dcterms:modified xsi:type="dcterms:W3CDTF">2016-09-08T12:37:09Z</dcterms:modified>
</cp:coreProperties>
</file>